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7559675" cx="106918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3d20a0305e_1_2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3d20a0305e_1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g33d20a0305e_1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3d20a0305e_1_3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33d20a0305e_1_3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d20a0305e_1_4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3d20a0305e_1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g33d20a0305e_1_4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3d20a0305e_1_5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3d20a0305e_1_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g33d20a0305e_1_5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3d20a0305e_1_5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3d20a0305e_1_5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g33d20a0305e_1_5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3d20a0305e_1_6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3d20a0305e_1_6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g33d20a0305e_1_6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3d20a0305e_1_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g33d20a0305e_1_7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3d20a0305e_1_8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3d20a0305e_1_8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g33d20a0305e_1_8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3d20a0305e_1_8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3d20a0305e_1_8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33d20a0305e_1_8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3d20a0305e_1_9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3d20a0305e_1_9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g33d20a0305e_1_9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3d20a0305e_1_10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3d20a0305e_1_10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g33d20a0305e_1_10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3d20a0305e_1_11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3d20a0305e_1_1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33d20a0305e_1_1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d20a0305e_1_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3d20a0305e_1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g33d20a0305e_1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d20a0305e_1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g33d20a0305e_1_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d20a0305e_1_1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3d20a0305e_1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g33d20a0305e_1_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3d20a0305e_1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g33d20a0305e_1_2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22.png"/><Relationship Id="rId13" Type="http://schemas.openxmlformats.org/officeDocument/2006/relationships/image" Target="../media/image12.png"/><Relationship Id="rId12" Type="http://schemas.openxmlformats.org/officeDocument/2006/relationships/image" Target="../media/image17.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0.png"/><Relationship Id="rId15" Type="http://schemas.openxmlformats.org/officeDocument/2006/relationships/image" Target="../media/image7.png"/><Relationship Id="rId14" Type="http://schemas.openxmlformats.org/officeDocument/2006/relationships/image" Target="../media/image13.png"/><Relationship Id="rId17" Type="http://schemas.openxmlformats.org/officeDocument/2006/relationships/image" Target="../media/image9.png"/><Relationship Id="rId16"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19.png"/><Relationship Id="rId8" Type="http://schemas.openxmlformats.org/officeDocument/2006/relationships/image" Target="../media/image1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2.png"/><Relationship Id="rId5"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8.png"/><Relationship Id="rId4" Type="http://schemas.openxmlformats.org/officeDocument/2006/relationships/image" Target="../media/image16.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2.png"/><Relationship Id="rId8"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51" name="Shape 51"/>
        <p:cNvGrpSpPr/>
        <p:nvPr/>
      </p:nvGrpSpPr>
      <p:grpSpPr>
        <a:xfrm>
          <a:off x="0" y="0"/>
          <a:ext cx="0" cy="0"/>
          <a:chOff x="0" y="0"/>
          <a:chExt cx="0" cy="0"/>
        </a:xfrm>
      </p:grpSpPr>
      <p:sp>
        <p:nvSpPr>
          <p:cNvPr id="52" name="Google Shape;52;p4"/>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4"/>
          <p:cNvSpPr/>
          <p:nvPr>
            <p:ph idx="2" type="pic"/>
          </p:nvPr>
        </p:nvSpPr>
        <p:spPr>
          <a:xfrm>
            <a:off x="669925" y="0"/>
            <a:ext cx="6835775" cy="4859338"/>
          </a:xfrm>
          <a:prstGeom prst="rect">
            <a:avLst/>
          </a:prstGeom>
          <a:solidFill>
            <a:srgbClr val="F2F2F2"/>
          </a:solidFill>
          <a:ln>
            <a:noFill/>
          </a:ln>
        </p:spPr>
      </p:sp>
      <p:sp>
        <p:nvSpPr>
          <p:cNvPr id="54" name="Google Shape;54;p4"/>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5" name="Google Shape;55;p4"/>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6" name="Google Shape;56;p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57" name="Shape 57"/>
        <p:cNvGrpSpPr/>
        <p:nvPr/>
      </p:nvGrpSpPr>
      <p:grpSpPr>
        <a:xfrm>
          <a:off x="0" y="0"/>
          <a:ext cx="0" cy="0"/>
          <a:chOff x="0" y="0"/>
          <a:chExt cx="0" cy="0"/>
        </a:xfrm>
      </p:grpSpPr>
      <p:sp>
        <p:nvSpPr>
          <p:cNvPr id="58" name="Google Shape;58;p5"/>
          <p:cNvSpPr/>
          <p:nvPr>
            <p:ph idx="2" type="pic"/>
          </p:nvPr>
        </p:nvSpPr>
        <p:spPr>
          <a:xfrm>
            <a:off x="0" y="0"/>
            <a:ext cx="6784975" cy="5221288"/>
          </a:xfrm>
          <a:prstGeom prst="rect">
            <a:avLst/>
          </a:prstGeom>
          <a:solidFill>
            <a:srgbClr val="F2F2F2"/>
          </a:solidFill>
          <a:ln>
            <a:noFill/>
          </a:ln>
        </p:spPr>
      </p:sp>
      <p:sp>
        <p:nvSpPr>
          <p:cNvPr id="59" name="Google Shape;59;p5"/>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0" name="Google Shape;60;p5"/>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2" name="Google Shape;62;p5"/>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3" name="Google Shape;63;p5"/>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4" name="Google Shape;64;p5"/>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5" name="Google Shape;65;p5"/>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66" name="Shape 66"/>
        <p:cNvGrpSpPr/>
        <p:nvPr/>
      </p:nvGrpSpPr>
      <p:grpSpPr>
        <a:xfrm>
          <a:off x="0" y="0"/>
          <a:ext cx="0" cy="0"/>
          <a:chOff x="0" y="0"/>
          <a:chExt cx="0" cy="0"/>
        </a:xfrm>
      </p:grpSpPr>
      <p:sp>
        <p:nvSpPr>
          <p:cNvPr id="67" name="Google Shape;67;p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69" name="Google Shape;69;p6"/>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70" name="Shape 70"/>
        <p:cNvGrpSpPr/>
        <p:nvPr/>
      </p:nvGrpSpPr>
      <p:grpSpPr>
        <a:xfrm>
          <a:off x="0" y="0"/>
          <a:ext cx="0" cy="0"/>
          <a:chOff x="0" y="0"/>
          <a:chExt cx="0" cy="0"/>
        </a:xfrm>
      </p:grpSpPr>
      <p:sp>
        <p:nvSpPr>
          <p:cNvPr id="71" name="Google Shape;71;p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3" name="Google Shape;73;p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74" name="Google Shape;74;p7"/>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80" name="Shape 80"/>
        <p:cNvGrpSpPr/>
        <p:nvPr/>
      </p:nvGrpSpPr>
      <p:grpSpPr>
        <a:xfrm>
          <a:off x="0" y="0"/>
          <a:ext cx="0" cy="0"/>
          <a:chOff x="0" y="0"/>
          <a:chExt cx="0" cy="0"/>
        </a:xfrm>
      </p:grpSpPr>
      <p:sp>
        <p:nvSpPr>
          <p:cNvPr id="81" name="Google Shape;81;p9"/>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2"/>
          <p:cNvSpPr txBox="1"/>
          <p:nvPr>
            <p:ph type="ctrTitle"/>
          </p:nvPr>
        </p:nvSpPr>
        <p:spPr>
          <a:xfrm>
            <a:off x="1385802" y="3059127"/>
            <a:ext cx="7920000" cy="17178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Tytuł prezentacji: </a:t>
            </a:r>
            <a:r>
              <a:rPr lang="pl-PL" sz="2755"/>
              <a:t>Podstawy zrównoważonego rozwoju miasta; Aksjologia zrównoważonego rozwoju; Ład zintegrowany</a:t>
            </a:r>
            <a:br>
              <a:rPr lang="pl-PL"/>
            </a:br>
            <a:r>
              <a:rPr lang="pl-PL" sz="1200"/>
              <a:t>Opracowała: Ida Wrzesień</a:t>
            </a:r>
            <a:endParaRPr/>
          </a:p>
        </p:txBody>
      </p:sp>
      <p:sp>
        <p:nvSpPr>
          <p:cNvPr id="104" name="Google Shape;104;p12"/>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05" name="Google Shape;105;p1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2025-05-31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66" name="Google Shape;166;p2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Studenci są przyszłymi liderami, urbanistami, ekologami, inżynierami i decydentami. Wiedza o zasadach zrównoważonego rozwoju oraz umiejętność wdrażania praktycznych rozwiązań są kluczowe dla tworzenia miast przyjaznych mieszkańcom i środowisku. Zachęcamy do krytycznego myślenia, poszukiwania innowacji i współpracy międzysektorowej.</a:t>
            </a:r>
            <a:endParaRPr/>
          </a:p>
        </p:txBody>
      </p:sp>
      <p:sp>
        <p:nvSpPr>
          <p:cNvPr id="167" name="Google Shape;167;p2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descr="Sustainable green eco city landscape in flat design vector illustration. (Dostarczone przez Getty Images)" id="172" name="Google Shape;172;p22"/>
          <p:cNvPicPr preferRelativeResize="0"/>
          <p:nvPr>
            <p:ph idx="2" type="pic"/>
          </p:nvPr>
        </p:nvPicPr>
        <p:blipFill rotWithShape="1">
          <a:blip r:embed="rId3">
            <a:alphaModFix/>
          </a:blip>
          <a:srcRect b="0" l="21127" r="21132" t="0"/>
          <a:stretch/>
        </p:blipFill>
        <p:spPr>
          <a:xfrm>
            <a:off x="0" y="0"/>
            <a:ext cx="6784973" cy="5221289"/>
          </a:xfrm>
          <a:prstGeom prst="rect">
            <a:avLst/>
          </a:prstGeom>
          <a:solidFill>
            <a:srgbClr val="F2F2F2"/>
          </a:solidFill>
          <a:ln>
            <a:noFill/>
          </a:ln>
        </p:spPr>
      </p:pic>
      <p:sp>
        <p:nvSpPr>
          <p:cNvPr id="173" name="Google Shape;173;p22"/>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Aksjologia zrównoważonego ładu</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Pojęcie aksjologii</a:t>
            </a:r>
            <a:endParaRPr/>
          </a:p>
        </p:txBody>
      </p:sp>
      <p:sp>
        <p:nvSpPr>
          <p:cNvPr id="180" name="Google Shape;180;p23"/>
          <p:cNvSpPr txBox="1"/>
          <p:nvPr>
            <p:ph idx="1" type="body"/>
          </p:nvPr>
        </p:nvSpPr>
        <p:spPr>
          <a:xfrm>
            <a:off x="1025907" y="1979837"/>
            <a:ext cx="8640300" cy="4680000"/>
          </a:xfrm>
          <a:prstGeom prst="rect">
            <a:avLst/>
          </a:prstGeom>
        </p:spPr>
        <p:txBody>
          <a:bodyPr anchorCtr="0" anchor="t" bIns="0" lIns="0" spcFirstLastPara="1" rIns="0" wrap="square" tIns="0">
            <a:normAutofit fontScale="85000" lnSpcReduction="10000"/>
          </a:bodyPr>
          <a:lstStyle/>
          <a:p>
            <a:pPr indent="0" lvl="0" marL="0" rtl="0" algn="l">
              <a:spcBef>
                <a:spcPts val="1102"/>
              </a:spcBef>
              <a:spcAft>
                <a:spcPts val="0"/>
              </a:spcAft>
              <a:buNone/>
            </a:pPr>
            <a:r>
              <a:rPr lang="pl-PL"/>
              <a:t>„</a:t>
            </a:r>
            <a:r>
              <a:rPr b="1" lang="pl-PL"/>
              <a:t>Aksjologia</a:t>
            </a:r>
            <a:r>
              <a:rPr lang="pl-PL"/>
              <a:t> (od gr. αξιοs ‘godny, cenny’ + λογοs ‘nauka’) jest interpretowana w najszerszym ujęciu jako dyscyplina filozofii tworząca ogólną teorię wartości (naukę o wartościach) poprzez rozważania teoretyczne dotyczące:</a:t>
            </a:r>
            <a:endParaRPr/>
          </a:p>
          <a:p>
            <a:pPr indent="-325755" lvl="0" marL="457200" rtl="0" algn="just">
              <a:spcBef>
                <a:spcPts val="1102"/>
              </a:spcBef>
              <a:spcAft>
                <a:spcPts val="0"/>
              </a:spcAft>
              <a:buSzPct val="100000"/>
              <a:buChar char="•"/>
            </a:pPr>
            <a:r>
              <a:rPr lang="pl-PL"/>
              <a:t> pojęcia wartości, wywodzącego się z etycznych koncepcji dobra;</a:t>
            </a:r>
            <a:endParaRPr/>
          </a:p>
          <a:p>
            <a:pPr indent="-325755" lvl="0" marL="457200" rtl="0" algn="just">
              <a:spcBef>
                <a:spcPts val="0"/>
              </a:spcBef>
              <a:spcAft>
                <a:spcPts val="0"/>
              </a:spcAft>
              <a:buSzPct val="100000"/>
              <a:buChar char="•"/>
            </a:pPr>
            <a:r>
              <a:rPr lang="pl-PL"/>
              <a:t> analizy natury wartości, czyli tego, co cenne, dobre; a więc zagadnienia, czym jest wartość, jaki jest jej charakter (na przykład: subiektywny, obiektywny, absolutny czy względny);</a:t>
            </a:r>
            <a:endParaRPr/>
          </a:p>
          <a:p>
            <a:pPr indent="-325755" lvl="0" marL="457200" rtl="0" algn="just">
              <a:spcBef>
                <a:spcPts val="0"/>
              </a:spcBef>
              <a:spcAft>
                <a:spcPts val="0"/>
              </a:spcAft>
              <a:buSzPct val="100000"/>
              <a:buChar char="•"/>
            </a:pPr>
            <a:r>
              <a:rPr lang="pl-PL"/>
              <a:t>dociekania źródeł i mechanizmów powstawania wartości. Zatem aksjologia usiłuje zidentyϐikować i nazwać przedmiot wartości w odczuwaniu (emocje, uczucia), myśleniu i działaniu ludzi, szuka różnych konfiguracji wartości, także w układzie hierarchicznym (na przykład: w teorii potrzeb ludzkich)1. I tu pojawia się pewien paradoks. Mimo, że aksjologia przenika swoim specyϐicznym stanowiskiem poznawczym całą rzeczywistość ludzką jest nadal wąską i raczej niszową częścią filozofii, rzadko uprawianą w uniwersytetach, a przecież – w ocenie autora tej pracy – powinna mieć rangę kluczową i zakres badawczy określony zarówno uniwersalnie (walor teorii ogólnej), jak i w sposób wyspecyϐikowany (szczegółowe teorie wartości)” (Borys, 2016).</a:t>
            </a:r>
            <a:endParaRPr/>
          </a:p>
        </p:txBody>
      </p:sp>
      <p:sp>
        <p:nvSpPr>
          <p:cNvPr id="181" name="Google Shape;181;p2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4"/>
          <p:cNvSpPr txBox="1"/>
          <p:nvPr>
            <p:ph type="title"/>
          </p:nvPr>
        </p:nvSpPr>
        <p:spPr>
          <a:xfrm>
            <a:off x="1025525" y="899836"/>
            <a:ext cx="8640300" cy="10800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pl-PL"/>
              <a:t>Aksjologia w kontekście zrównoważonego rozwoju</a:t>
            </a:r>
            <a:endParaRPr/>
          </a:p>
        </p:txBody>
      </p:sp>
      <p:sp>
        <p:nvSpPr>
          <p:cNvPr id="188" name="Google Shape;188;p2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Aksjologia, czyli nauka o wartościach, odgrywa fundamentalną rolę w kształtowaniu współczesnych koncepcji rozwoju społecznego. To właśnie wartości — takie jak sprawiedliwość społeczna, równość, solidarność, odpowiedzialność za środowisko czy troska o przyszłe pokolenia — stanowią podstawę idei zrównoważonego rozwoju oraz Celów Zrównoważonego Rozwoju (SDGs) zawartych w Agendzie 2030. Świadomość aksjologiczna pozwala zrozumieć, że rozwój gospodarczy nie może odbywać się kosztem degradacji środowiska naturalnego czy pogłębiania nierówności społecznych, a działania podejmowane dziś muszą uwzględniać potrzeby zarówno obecnych, jak i przyszłych pokoleń. Z tego względu edukacja w zakresie wartości jest niezbędna dla kształtowania odpowiedzialnych postaw obywatelskich i profesjonalnych w każdym obszarze życia społecznego i zawodowego.</a:t>
            </a:r>
            <a:endParaRPr/>
          </a:p>
        </p:txBody>
      </p:sp>
      <p:sp>
        <p:nvSpPr>
          <p:cNvPr id="189" name="Google Shape;189;p2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5"/>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Pięć praktyk konkretyzacji kategorii rozwoju</a:t>
            </a:r>
            <a:endParaRPr/>
          </a:p>
        </p:txBody>
      </p:sp>
      <p:sp>
        <p:nvSpPr>
          <p:cNvPr id="196" name="Google Shape;196;p25"/>
          <p:cNvSpPr txBox="1"/>
          <p:nvPr>
            <p:ph idx="1" type="body"/>
          </p:nvPr>
        </p:nvSpPr>
        <p:spPr>
          <a:xfrm>
            <a:off x="1025907" y="1979837"/>
            <a:ext cx="8640300" cy="4680000"/>
          </a:xfrm>
          <a:prstGeom prst="rect">
            <a:avLst/>
          </a:prstGeom>
        </p:spPr>
        <p:txBody>
          <a:bodyPr anchorCtr="0" anchor="t" bIns="0" lIns="0" spcFirstLastPara="1" rIns="0" wrap="square" tIns="0">
            <a:normAutofit lnSpcReduction="20000"/>
          </a:bodyPr>
          <a:lstStyle/>
          <a:p>
            <a:pPr indent="0" lvl="0" marL="0" rtl="0" algn="just">
              <a:spcBef>
                <a:spcPts val="1102"/>
              </a:spcBef>
              <a:spcAft>
                <a:spcPts val="0"/>
              </a:spcAft>
              <a:buNone/>
            </a:pPr>
            <a:r>
              <a:rPr lang="pl-PL"/>
              <a:t>1.	</a:t>
            </a:r>
            <a:r>
              <a:rPr b="1" lang="pl-PL"/>
              <a:t>Różnorodność sfer rozwoju</a:t>
            </a:r>
            <a:r>
              <a:rPr lang="pl-PL"/>
              <a:t> – Konkretyzacja kategorii „rozwój” odbywa się poprzez wskazanie sfery, której dotyczy, np. rozwój społeczny, gospodarczy, przestrzenny, techniczny czy duchowy. W latach 70. i 80. XX wieku dominowało podejście ilościowe i formalne, bez refleksji aksjologicznej nad sensem tych miar.</a:t>
            </a:r>
            <a:endParaRPr/>
          </a:p>
          <a:p>
            <a:pPr indent="0" lvl="0" marL="0" rtl="0" algn="just">
              <a:spcBef>
                <a:spcPts val="1102"/>
              </a:spcBef>
              <a:spcAft>
                <a:spcPts val="0"/>
              </a:spcAft>
              <a:buNone/>
            </a:pPr>
            <a:r>
              <a:rPr lang="pl-PL"/>
              <a:t>2.	</a:t>
            </a:r>
            <a:r>
              <a:rPr b="1" lang="pl-PL"/>
              <a:t>Ujęcia benchmarkingowe (łady zintegrowane)</a:t>
            </a:r>
            <a:r>
              <a:rPr lang="pl-PL"/>
              <a:t> – Rozwój określany jest poprzez stan docelowy (ład zintegrowany), który staje się punktem odniesienia (benchmarkiem). Wyróżnia się tu łady: społeczny, gospodarczy, środowiskowy, polityczno-instytucjonalny i przestrzenny, stanowiące ramę wartości dla oceny rozwoju.</a:t>
            </a:r>
            <a:endParaRPr/>
          </a:p>
          <a:p>
            <a:pPr indent="0" lvl="0" marL="0" rtl="0" algn="just">
              <a:spcBef>
                <a:spcPts val="1102"/>
              </a:spcBef>
              <a:spcAft>
                <a:spcPts val="0"/>
              </a:spcAft>
              <a:buNone/>
            </a:pPr>
            <a:r>
              <a:rPr lang="pl-PL"/>
              <a:t>3.	</a:t>
            </a:r>
            <a:r>
              <a:rPr b="1" lang="pl-PL"/>
              <a:t>Paradygmat procesowy (cechy rozwoju)</a:t>
            </a:r>
            <a:r>
              <a:rPr lang="pl-PL"/>
              <a:t> – Nowy paradygmat rozwoju podkreśla trzy kluczowe cechy: równoważenie, trwałość i sustensywność (samopodtrzymywanie). Wskazuje też na przejście od człowieka ekonomicznego (homo oeconomicus) do człowieka odpowiedzialnego (homo sustinens), z wyraźnym fundamentem </a:t>
            </a:r>
            <a:r>
              <a:rPr lang="pl-PL"/>
              <a:t>wart</a:t>
            </a:r>
            <a:r>
              <a:rPr lang="pl-PL"/>
              <a:t>ościowym.</a:t>
            </a:r>
            <a:endParaRPr/>
          </a:p>
        </p:txBody>
      </p:sp>
      <p:sp>
        <p:nvSpPr>
          <p:cNvPr id="197" name="Google Shape;197;p25"/>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204" name="Google Shape;204;p2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4.	</a:t>
            </a:r>
            <a:r>
              <a:rPr b="1" lang="pl-PL"/>
              <a:t>Eksponowanie wartości podmiotowych</a:t>
            </a:r>
            <a:r>
              <a:rPr lang="pl-PL"/>
              <a:t> – Współczesne ujęcia rozwoju coraz częściej odnoszą się do wartości „ciepłych” jak odpowiedzialność, dojrzałość, mądrość, inteligencja czy uczciwość. Kategoria świadomego rozwoju czy rozwój odpowiedzialny podkreśla znaczenie świadomości aksjologicznej człowieka jako podmiotu zmian.</a:t>
            </a:r>
            <a:endParaRPr/>
          </a:p>
          <a:p>
            <a:pPr indent="0" lvl="0" marL="0" rtl="0" algn="just">
              <a:spcBef>
                <a:spcPts val="1102"/>
              </a:spcBef>
              <a:spcAft>
                <a:spcPts val="0"/>
              </a:spcAft>
              <a:buNone/>
            </a:pPr>
            <a:r>
              <a:rPr lang="pl-PL"/>
              <a:t>5.	</a:t>
            </a:r>
            <a:r>
              <a:rPr b="1" lang="pl-PL"/>
              <a:t>Tworzenie pojęć mieszanych</a:t>
            </a:r>
            <a:r>
              <a:rPr lang="pl-PL"/>
              <a:t> – Coraz częściej pojawiają się definicje łączące różne aspekty rozwoju, jak „zrównoważony i inteligentny rozwój”, integrujące cechy procesowe i wartości podmiotowe. Często jednak brakuje im spójności systemowej i wyraźnego podkreślenia roli człowieka jako świadomego uczestnika rozwoju (Borys, 2016).</a:t>
            </a:r>
            <a:endParaRPr/>
          </a:p>
        </p:txBody>
      </p:sp>
      <p:sp>
        <p:nvSpPr>
          <p:cNvPr id="205" name="Google Shape;205;p2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descr="Sustainable green eco city landscape in flat design vector illustration. (Dostarczone przez Getty Images)" id="210" name="Google Shape;210;p27"/>
          <p:cNvPicPr preferRelativeResize="0"/>
          <p:nvPr>
            <p:ph idx="2" type="pic"/>
          </p:nvPr>
        </p:nvPicPr>
        <p:blipFill rotWithShape="1">
          <a:blip r:embed="rId3">
            <a:alphaModFix/>
          </a:blip>
          <a:srcRect b="0" l="21127" r="21132" t="0"/>
          <a:stretch/>
        </p:blipFill>
        <p:spPr>
          <a:xfrm>
            <a:off x="0" y="0"/>
            <a:ext cx="6784973" cy="5221289"/>
          </a:xfrm>
          <a:prstGeom prst="rect">
            <a:avLst/>
          </a:prstGeom>
          <a:solidFill>
            <a:srgbClr val="F2F2F2"/>
          </a:solidFill>
          <a:ln>
            <a:noFill/>
          </a:ln>
        </p:spPr>
      </p:pic>
      <p:sp>
        <p:nvSpPr>
          <p:cNvPr id="211" name="Google Shape;211;p27"/>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Ład zintegrowany</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Ład zintegrowany</a:t>
            </a:r>
            <a:endParaRPr/>
          </a:p>
        </p:txBody>
      </p:sp>
      <p:sp>
        <p:nvSpPr>
          <p:cNvPr id="218" name="Google Shape;218;p2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Ład zintegrowany stanowi kluczowy element koncepcji zrównoważonego rozwoju, wyznaczając docelowy, pożądany stan harmonijnego współistnienia różnych sfer życia społeczno-gospodarczego i środowiskowego. Obejmuje pięć podstawowych aspektów: społeczny, gospodarczy, środowiskowy, instytucjonalno-polityczny oraz przestrzenny, które powinny wzajemnie się wspierać i uzupełniać. W odróżnieniu od samego procesu rozwoju, ład zintegrowany nie opisuje zmian, lecz określa końcowy wzorzec – punkt odniesienia (benchmark), do którego powinny zmierzać działania rozwojowe. W tym ujęciu zrównoważony rozwój nie jest celem samym w sobie, lecz środkiem do osiągnięcia zintegrowanego ładu, w którym zapewniona jest spójność działań ekologicznych, społecznych, gospodarczych i instytucjonalnych z zachowaniem zasad sprawiedliwości międzypokoleniowej i wewnątrzpokoleniowej.</a:t>
            </a:r>
            <a:endParaRPr/>
          </a:p>
        </p:txBody>
      </p:sp>
      <p:sp>
        <p:nvSpPr>
          <p:cNvPr id="219" name="Google Shape;219;p2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pl-PL"/>
              <a:t>Zintegrowany ład jako modelowy wyznacznik koncepcji zrównoważonego rozwoju</a:t>
            </a:r>
            <a:endParaRPr/>
          </a:p>
        </p:txBody>
      </p:sp>
      <p:sp>
        <p:nvSpPr>
          <p:cNvPr id="226" name="Google Shape;226;p2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l">
              <a:spcBef>
                <a:spcPts val="1102"/>
              </a:spcBef>
              <a:spcAft>
                <a:spcPts val="0"/>
              </a:spcAft>
              <a:buNone/>
            </a:pPr>
            <a:r>
              <a:rPr b="1" lang="pl-PL"/>
              <a:t>Ład zintegrowany jako pomost interdyscyplinarny</a:t>
            </a:r>
            <a:endParaRPr b="1"/>
          </a:p>
          <a:p>
            <a:pPr indent="-342900" lvl="0" marL="457200" rtl="0" algn="l">
              <a:spcBef>
                <a:spcPts val="1102"/>
              </a:spcBef>
              <a:spcAft>
                <a:spcPts val="0"/>
              </a:spcAft>
              <a:buSzPts val="1800"/>
              <a:buChar char="•"/>
            </a:pPr>
            <a:r>
              <a:rPr lang="pl-PL"/>
              <a:t>Ułatwia rozumienie rozwoju zrównoważonego jako idei łączącej różne dyscypliny.</a:t>
            </a:r>
            <a:endParaRPr/>
          </a:p>
          <a:p>
            <a:pPr indent="-342900" lvl="0" marL="457200" rtl="0" algn="l">
              <a:spcBef>
                <a:spcPts val="0"/>
              </a:spcBef>
              <a:spcAft>
                <a:spcPts val="0"/>
              </a:spcAft>
              <a:buSzPts val="1800"/>
              <a:buChar char="•"/>
            </a:pPr>
            <a:r>
              <a:rPr lang="pl-PL"/>
              <a:t>Wymusza podejście interdyscyplinarne – brak takiego podejścia powoduje uproszczenia i kontrowersje.</a:t>
            </a:r>
            <a:endParaRPr/>
          </a:p>
          <a:p>
            <a:pPr indent="0" lvl="0" marL="0" rtl="0" algn="l">
              <a:spcBef>
                <a:spcPts val="1102"/>
              </a:spcBef>
              <a:spcAft>
                <a:spcPts val="0"/>
              </a:spcAft>
              <a:buNone/>
            </a:pPr>
            <a:r>
              <a:rPr b="1" lang="pl-PL"/>
              <a:t>Definicja ładu zintegrowanego</a:t>
            </a:r>
            <a:endParaRPr b="1"/>
          </a:p>
          <a:p>
            <a:pPr indent="-342900" lvl="0" marL="457200" rtl="0" algn="l">
              <a:spcBef>
                <a:spcPts val="1102"/>
              </a:spcBef>
              <a:spcAft>
                <a:spcPts val="0"/>
              </a:spcAft>
              <a:buSzPts val="1800"/>
              <a:buChar char="•"/>
            </a:pPr>
            <a:r>
              <a:rPr lang="pl-PL"/>
              <a:t>Stan docelowy rozwoju, w którym zharmonizowane są różne łady składowe.</a:t>
            </a:r>
            <a:endParaRPr/>
          </a:p>
          <a:p>
            <a:pPr indent="-342900" lvl="0" marL="457200" rtl="0" algn="l">
              <a:spcBef>
                <a:spcPts val="0"/>
              </a:spcBef>
              <a:spcAft>
                <a:spcPts val="0"/>
              </a:spcAft>
              <a:buSzPts val="1800"/>
              <a:buChar char="•"/>
            </a:pPr>
            <a:r>
              <a:rPr lang="pl-PL"/>
              <a:t>Pełni rolę benchmarku (punktu odniesienia) dla procesu rozwoju zrównoważonego.</a:t>
            </a:r>
            <a:endParaRPr/>
          </a:p>
          <a:p>
            <a:pPr indent="-342900" lvl="0" marL="457200" rtl="0" algn="l">
              <a:spcBef>
                <a:spcPts val="0"/>
              </a:spcBef>
              <a:spcAft>
                <a:spcPts val="0"/>
              </a:spcAft>
              <a:buSzPts val="1800"/>
              <a:buChar char="•"/>
            </a:pPr>
            <a:r>
              <a:rPr lang="pl-PL"/>
              <a:t>Rozwój zrównoważony to proces – ład zintegrowany to jego końcowy, pożądany stan.</a:t>
            </a:r>
            <a:endParaRPr/>
          </a:p>
        </p:txBody>
      </p:sp>
      <p:sp>
        <p:nvSpPr>
          <p:cNvPr id="227" name="Google Shape;227;p2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Cele ładu zintegrowanego (wg J. Kołodziejskiego)</a:t>
            </a:r>
            <a:endParaRPr/>
          </a:p>
        </p:txBody>
      </p:sp>
      <p:sp>
        <p:nvSpPr>
          <p:cNvPr id="234" name="Google Shape;234;p30"/>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l">
              <a:spcBef>
                <a:spcPts val="1102"/>
              </a:spcBef>
              <a:spcAft>
                <a:spcPts val="0"/>
              </a:spcAft>
              <a:buSzPts val="1800"/>
              <a:buChar char="•"/>
            </a:pPr>
            <a:r>
              <a:rPr lang="pl-PL"/>
              <a:t>Harmonizacja i równoważenie przemian strukturalnych.</a:t>
            </a:r>
            <a:endParaRPr/>
          </a:p>
          <a:p>
            <a:pPr indent="-342900" lvl="0" marL="457200" rtl="0" algn="l">
              <a:spcBef>
                <a:spcPts val="0"/>
              </a:spcBef>
              <a:spcAft>
                <a:spcPts val="0"/>
              </a:spcAft>
              <a:buSzPts val="1800"/>
              <a:buChar char="•"/>
            </a:pPr>
            <a:r>
              <a:rPr lang="pl-PL"/>
              <a:t>Redukcja istniejących dysproporcji i konfliktów (funkcjonalnych, ekologicznych, społecznych).</a:t>
            </a:r>
            <a:endParaRPr/>
          </a:p>
          <a:p>
            <a:pPr indent="-342900" lvl="0" marL="457200" rtl="0" algn="l">
              <a:spcBef>
                <a:spcPts val="0"/>
              </a:spcBef>
              <a:spcAft>
                <a:spcPts val="0"/>
              </a:spcAft>
              <a:buSzPts val="1800"/>
              <a:buChar char="•"/>
            </a:pPr>
            <a:r>
              <a:rPr lang="pl-PL"/>
              <a:t>Poprawa jakości życia i efektywności gospodarowania.</a:t>
            </a:r>
            <a:endParaRPr/>
          </a:p>
          <a:p>
            <a:pPr indent="0" lvl="0" marL="0" rtl="0" algn="l">
              <a:spcBef>
                <a:spcPts val="1102"/>
              </a:spcBef>
              <a:spcAft>
                <a:spcPts val="0"/>
              </a:spcAft>
              <a:buNone/>
            </a:pPr>
            <a:r>
              <a:t/>
            </a:r>
            <a:endParaRPr/>
          </a:p>
        </p:txBody>
      </p:sp>
      <p:sp>
        <p:nvSpPr>
          <p:cNvPr id="235" name="Google Shape;235;p3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3200"/>
              <a:buFont typeface="Open Sans"/>
              <a:buNone/>
            </a:pPr>
            <a:r>
              <a:rPr lang="pl-PL"/>
              <a:t>Wprowadzenie do zrównoważonego rozwoju miast</a:t>
            </a:r>
            <a:endParaRPr/>
          </a:p>
        </p:txBody>
      </p:sp>
      <p:sp>
        <p:nvSpPr>
          <p:cNvPr id="111" name="Google Shape;111;p13"/>
          <p:cNvSpPr txBox="1"/>
          <p:nvPr>
            <p:ph idx="1" type="subTitle"/>
          </p:nvPr>
        </p:nvSpPr>
        <p:spPr>
          <a:xfrm>
            <a:off x="1385900" y="4453577"/>
            <a:ext cx="7920000" cy="1488300"/>
          </a:xfrm>
          <a:prstGeom prst="rect">
            <a:avLst/>
          </a:prstGeom>
          <a:noFill/>
          <a:ln>
            <a:noFill/>
          </a:ln>
        </p:spPr>
        <p:txBody>
          <a:bodyPr anchorCtr="0" anchor="t" bIns="0" lIns="0" spcFirstLastPara="1" rIns="0" wrap="square" tIns="0">
            <a:normAutofit fontScale="62500" lnSpcReduction="20000"/>
          </a:bodyPr>
          <a:lstStyle/>
          <a:p>
            <a:pPr indent="0" lvl="0" marL="0" rtl="0" algn="just">
              <a:lnSpc>
                <a:spcPct val="125000"/>
              </a:lnSpc>
              <a:spcBef>
                <a:spcPts val="0"/>
              </a:spcBef>
              <a:spcAft>
                <a:spcPts val="0"/>
              </a:spcAft>
              <a:buSzPct val="100000"/>
              <a:buFont typeface="Open Sans"/>
              <a:buNone/>
            </a:pPr>
            <a:r>
              <a:rPr lang="pl-PL"/>
              <a:t>Zrównoważony rozwój miasta to koncepcja, która zakłada harmonijny rozwój przestrzenny, społeczny oraz gospodarczy, z jednoczesnym poszanowaniem środowiska naturalnego. Celem jest stworzenie warunków do życia, które będą satysfakcjonujące zarówno dla obecnych, jak i przyszłych pokoleń mieszkańców.</a:t>
            </a:r>
            <a:endParaRPr/>
          </a:p>
        </p:txBody>
      </p:sp>
      <p:sp>
        <p:nvSpPr>
          <p:cNvPr id="112" name="Google Shape;112;p1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2025-03-31</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Składowe ładu zintegrowanego</a:t>
            </a:r>
            <a:endParaRPr/>
          </a:p>
        </p:txBody>
      </p:sp>
      <p:sp>
        <p:nvSpPr>
          <p:cNvPr id="242" name="Google Shape;242;p3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l">
              <a:spcBef>
                <a:spcPts val="1102"/>
              </a:spcBef>
              <a:spcAft>
                <a:spcPts val="0"/>
              </a:spcAft>
              <a:buSzPts val="1800"/>
              <a:buChar char="•"/>
            </a:pPr>
            <a:r>
              <a:rPr lang="pl-PL"/>
              <a:t>Ład społeczny.</a:t>
            </a:r>
            <a:endParaRPr/>
          </a:p>
          <a:p>
            <a:pPr indent="-342900" lvl="0" marL="457200" rtl="0" algn="l">
              <a:spcBef>
                <a:spcPts val="0"/>
              </a:spcBef>
              <a:spcAft>
                <a:spcPts val="0"/>
              </a:spcAft>
              <a:buSzPts val="1800"/>
              <a:buChar char="•"/>
            </a:pPr>
            <a:r>
              <a:rPr lang="pl-PL"/>
              <a:t>Ład instytucjonalno-polityczny.</a:t>
            </a:r>
            <a:endParaRPr/>
          </a:p>
          <a:p>
            <a:pPr indent="-342900" lvl="0" marL="457200" rtl="0" algn="l">
              <a:spcBef>
                <a:spcPts val="0"/>
              </a:spcBef>
              <a:spcAft>
                <a:spcPts val="0"/>
              </a:spcAft>
              <a:buSzPts val="1800"/>
              <a:buChar char="•"/>
            </a:pPr>
            <a:r>
              <a:rPr lang="pl-PL"/>
              <a:t>Ład ekonomiczny.</a:t>
            </a:r>
            <a:endParaRPr/>
          </a:p>
          <a:p>
            <a:pPr indent="-342900" lvl="0" marL="457200" rtl="0" algn="l">
              <a:spcBef>
                <a:spcPts val="0"/>
              </a:spcBef>
              <a:spcAft>
                <a:spcPts val="0"/>
              </a:spcAft>
              <a:buSzPts val="1800"/>
              <a:buChar char="•"/>
            </a:pPr>
            <a:r>
              <a:rPr lang="pl-PL"/>
              <a:t>Ład środowiskowy.</a:t>
            </a:r>
            <a:endParaRPr/>
          </a:p>
          <a:p>
            <a:pPr indent="-342900" lvl="0" marL="457200" rtl="0" algn="l">
              <a:spcBef>
                <a:spcPts val="0"/>
              </a:spcBef>
              <a:spcAft>
                <a:spcPts val="0"/>
              </a:spcAft>
              <a:buSzPts val="1800"/>
              <a:buChar char="•"/>
            </a:pPr>
            <a:r>
              <a:rPr lang="pl-PL"/>
              <a:t>Ład przestrzenny.</a:t>
            </a:r>
            <a:endParaRPr/>
          </a:p>
          <a:p>
            <a:pPr indent="0" lvl="0" marL="0" rtl="0" algn="l">
              <a:spcBef>
                <a:spcPts val="1102"/>
              </a:spcBef>
              <a:spcAft>
                <a:spcPts val="0"/>
              </a:spcAft>
              <a:buNone/>
            </a:pPr>
            <a:r>
              <a:t/>
            </a:r>
            <a:endParaRPr/>
          </a:p>
        </p:txBody>
      </p:sp>
      <p:sp>
        <p:nvSpPr>
          <p:cNvPr id="243" name="Google Shape;243;p3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2"/>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Integralność ładów</a:t>
            </a:r>
            <a:endParaRPr/>
          </a:p>
        </p:txBody>
      </p:sp>
      <p:sp>
        <p:nvSpPr>
          <p:cNvPr id="250" name="Google Shape;250;p32"/>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l">
              <a:spcBef>
                <a:spcPts val="1102"/>
              </a:spcBef>
              <a:spcAft>
                <a:spcPts val="0"/>
              </a:spcAft>
              <a:buNone/>
            </a:pPr>
            <a:r>
              <a:rPr lang="pl-PL"/>
              <a:t>Równoważna ochrona trzech rodzajów kapitału:</a:t>
            </a:r>
            <a:endParaRPr/>
          </a:p>
          <a:p>
            <a:pPr indent="-342900" lvl="0" marL="457200" rtl="0" algn="l">
              <a:spcBef>
                <a:spcPts val="1102"/>
              </a:spcBef>
              <a:spcAft>
                <a:spcPts val="0"/>
              </a:spcAft>
              <a:buSzPts val="1800"/>
              <a:buChar char="•"/>
            </a:pPr>
            <a:r>
              <a:rPr lang="pl-PL"/>
              <a:t>Przyrodniczego (środowisko naturalne),</a:t>
            </a:r>
            <a:endParaRPr/>
          </a:p>
          <a:p>
            <a:pPr indent="-342900" lvl="0" marL="457200" rtl="0" algn="l">
              <a:spcBef>
                <a:spcPts val="0"/>
              </a:spcBef>
              <a:spcAft>
                <a:spcPts val="0"/>
              </a:spcAft>
              <a:buSzPts val="1800"/>
              <a:buChar char="•"/>
            </a:pPr>
            <a:r>
              <a:rPr lang="pl-PL"/>
              <a:t>Społecznego i ludzkiego,</a:t>
            </a:r>
            <a:endParaRPr/>
          </a:p>
          <a:p>
            <a:pPr indent="-342900" lvl="0" marL="457200" rtl="0" algn="l">
              <a:spcBef>
                <a:spcPts val="0"/>
              </a:spcBef>
              <a:spcAft>
                <a:spcPts val="0"/>
              </a:spcAft>
              <a:buSzPts val="1800"/>
              <a:buChar char="•"/>
            </a:pPr>
            <a:r>
              <a:rPr lang="pl-PL"/>
              <a:t>Antropogenicznego (wytworzonego przez człowieka – kultura, gospodarka).</a:t>
            </a:r>
            <a:endParaRPr/>
          </a:p>
          <a:p>
            <a:pPr indent="0" lvl="0" marL="0" rtl="0" algn="l">
              <a:spcBef>
                <a:spcPts val="1102"/>
              </a:spcBef>
              <a:spcAft>
                <a:spcPts val="0"/>
              </a:spcAft>
              <a:buNone/>
            </a:pPr>
            <a:r>
              <a:t/>
            </a:r>
            <a:endParaRPr/>
          </a:p>
        </p:txBody>
      </p:sp>
      <p:sp>
        <p:nvSpPr>
          <p:cNvPr id="251" name="Google Shape;251;p3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3"/>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Fundament aksjologiczny</a:t>
            </a:r>
            <a:endParaRPr/>
          </a:p>
        </p:txBody>
      </p:sp>
      <p:sp>
        <p:nvSpPr>
          <p:cNvPr id="257" name="Google Shape;257;p33"/>
          <p:cNvSpPr/>
          <p:nvPr/>
        </p:nvSpPr>
        <p:spPr>
          <a:xfrm>
            <a:off x="7110238" y="870546"/>
            <a:ext cx="3240087" cy="396081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8" name="Google Shape;258;p33"/>
          <p:cNvSpPr txBox="1"/>
          <p:nvPr/>
        </p:nvSpPr>
        <p:spPr>
          <a:xfrm>
            <a:off x="7469025" y="1230630"/>
            <a:ext cx="2520600" cy="388500"/>
          </a:xfrm>
          <a:prstGeom prst="rect">
            <a:avLst/>
          </a:prstGeom>
          <a:noFill/>
          <a:ln>
            <a:noFill/>
          </a:ln>
        </p:spPr>
        <p:txBody>
          <a:bodyPr anchorCtr="0" anchor="t" bIns="0" lIns="0" spcFirstLastPara="1" rIns="0" wrap="square" tIns="0">
            <a:normAutofit/>
          </a:bodyPr>
          <a:lstStyle/>
          <a:p>
            <a:pPr indent="0" lvl="0" marL="0" marR="0" rtl="0" algn="l">
              <a:lnSpc>
                <a:spcPct val="128571"/>
              </a:lnSpc>
              <a:spcBef>
                <a:spcPts val="0"/>
              </a:spcBef>
              <a:spcAft>
                <a:spcPts val="0"/>
              </a:spcAft>
              <a:buClr>
                <a:schemeClr val="dk2"/>
              </a:buClr>
              <a:buSzPts val="2800"/>
              <a:buFont typeface="Open Sans"/>
              <a:buNone/>
            </a:pPr>
            <a:r>
              <a:t/>
            </a:r>
            <a:endParaRPr/>
          </a:p>
        </p:txBody>
      </p:sp>
      <p:sp>
        <p:nvSpPr>
          <p:cNvPr id="259" name="Google Shape;259;p33"/>
          <p:cNvSpPr txBox="1"/>
          <p:nvPr/>
        </p:nvSpPr>
        <p:spPr>
          <a:xfrm>
            <a:off x="7469025" y="1541622"/>
            <a:ext cx="2520600" cy="3289800"/>
          </a:xfrm>
          <a:prstGeom prst="rect">
            <a:avLst/>
          </a:prstGeom>
          <a:noFill/>
          <a:ln>
            <a:noFill/>
          </a:ln>
        </p:spPr>
        <p:txBody>
          <a:bodyPr anchorCtr="0" anchor="t" bIns="45700" lIns="91425" spcFirstLastPara="1" rIns="91425" wrap="square" tIns="45700">
            <a:noAutofit/>
          </a:bodyPr>
          <a:lstStyle/>
          <a:p>
            <a:pPr indent="0" lvl="0" marL="0" marR="0" rtl="0" algn="l">
              <a:lnSpc>
                <a:spcPct val="133333"/>
              </a:lnSpc>
              <a:spcBef>
                <a:spcPts val="0"/>
              </a:spcBef>
              <a:spcAft>
                <a:spcPts val="0"/>
              </a:spcAft>
              <a:buClr>
                <a:schemeClr val="accent1"/>
              </a:buClr>
              <a:buSzPts val="1800"/>
              <a:buFont typeface="Open Sans"/>
              <a:buNone/>
            </a:pPr>
            <a:r>
              <a:rPr lang="pl-PL" sz="1800">
                <a:solidFill>
                  <a:schemeClr val="dk1"/>
                </a:solidFill>
                <a:latin typeface="Open Sans"/>
                <a:ea typeface="Open Sans"/>
                <a:cs typeface="Open Sans"/>
                <a:sym typeface="Open Sans"/>
              </a:rPr>
              <a:t>Wartości (aksjologia) spajają system celów i ładów, stanowią podstawę dla realizacji idei zrównoważonego rozwoju (Borys, 2011).</a:t>
            </a:r>
            <a:endParaRPr sz="1800">
              <a:solidFill>
                <a:schemeClr val="dk1"/>
              </a:solidFill>
              <a:latin typeface="Open Sans"/>
              <a:ea typeface="Open Sans"/>
              <a:cs typeface="Open Sans"/>
              <a:sym typeface="Open Sans"/>
            </a:endParaRPr>
          </a:p>
        </p:txBody>
      </p:sp>
      <p:sp>
        <p:nvSpPr>
          <p:cNvPr id="260" name="Google Shape;260;p33"/>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p>
            <a:pPr indent="0" lvl="0" marL="0" rtl="0" algn="r">
              <a:spcBef>
                <a:spcPts val="0"/>
              </a:spcBef>
              <a:spcAft>
                <a:spcPts val="0"/>
              </a:spcAft>
              <a:buNone/>
            </a:pPr>
            <a:fld id="{00000000-1234-1234-1234-123412341234}" type="slidenum">
              <a:rPr lang="pl-PL"/>
              <a:t>‹#›</a:t>
            </a:fld>
            <a:endParaRPr/>
          </a:p>
        </p:txBody>
      </p:sp>
      <p:pic>
        <p:nvPicPr>
          <p:cNvPr id="261" name="Google Shape;261;p33"/>
          <p:cNvPicPr preferRelativeResize="0"/>
          <p:nvPr/>
        </p:nvPicPr>
        <p:blipFill rotWithShape="1">
          <a:blip r:embed="rId3">
            <a:alphaModFix/>
          </a:blip>
          <a:srcRect b="-30476" l="0" r="5473" t="-7989"/>
          <a:stretch/>
        </p:blipFill>
        <p:spPr>
          <a:xfrm>
            <a:off x="672449" y="2080100"/>
            <a:ext cx="6833250" cy="442665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p14"/>
          <p:cNvPicPr preferRelativeResize="0"/>
          <p:nvPr>
            <p:ph idx="2" type="pic"/>
          </p:nvPr>
        </p:nvPicPr>
        <p:blipFill rotWithShape="1">
          <a:blip r:embed="rId3">
            <a:alphaModFix/>
          </a:blip>
          <a:srcRect b="0" l="18746" r="18746" t="0"/>
          <a:stretch/>
        </p:blipFill>
        <p:spPr>
          <a:xfrm>
            <a:off x="669925" y="0"/>
            <a:ext cx="6835773" cy="4859339"/>
          </a:xfrm>
          <a:prstGeom prst="rect">
            <a:avLst/>
          </a:prstGeom>
          <a:solidFill>
            <a:srgbClr val="F2F2F2"/>
          </a:solidFill>
          <a:ln>
            <a:noFill/>
          </a:ln>
        </p:spPr>
      </p:pic>
      <p:sp>
        <p:nvSpPr>
          <p:cNvPr id="118" name="Google Shape;118;p1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Kluczowe aspekty zrównoważonego rozwoju miasta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5"/>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t/>
            </a:r>
            <a:endParaRPr/>
          </a:p>
        </p:txBody>
      </p:sp>
      <p:sp>
        <p:nvSpPr>
          <p:cNvPr id="124" name="Google Shape;124;p15"/>
          <p:cNvSpPr txBox="1"/>
          <p:nvPr>
            <p:ph idx="1" type="body"/>
          </p:nvPr>
        </p:nvSpPr>
        <p:spPr>
          <a:xfrm>
            <a:off x="1026507" y="1979637"/>
            <a:ext cx="8640300" cy="4680000"/>
          </a:xfrm>
          <a:prstGeom prst="rect">
            <a:avLst/>
          </a:prstGeom>
          <a:noFill/>
          <a:ln>
            <a:noFill/>
          </a:ln>
        </p:spPr>
        <p:txBody>
          <a:bodyPr anchorCtr="0" anchor="t" bIns="0" lIns="0" spcFirstLastPara="1" rIns="0" wrap="square" tIns="0">
            <a:normAutofit/>
          </a:bodyPr>
          <a:lstStyle/>
          <a:p>
            <a:pPr indent="-137685" lvl="0" marL="251985" rtl="0" algn="just">
              <a:lnSpc>
                <a:spcPct val="133333"/>
              </a:lnSpc>
              <a:spcBef>
                <a:spcPts val="0"/>
              </a:spcBef>
              <a:spcAft>
                <a:spcPts val="0"/>
              </a:spcAft>
              <a:buSzPts val="1800"/>
              <a:buFont typeface="Open Sans"/>
              <a:buNone/>
            </a:pPr>
            <a:r>
              <a:rPr b="1" lang="pl-PL"/>
              <a:t>Środowisko naturalne:</a:t>
            </a:r>
            <a:endParaRPr b="1"/>
          </a:p>
          <a:p>
            <a:pPr indent="-137685" lvl="0" marL="251985" rtl="0" algn="just">
              <a:lnSpc>
                <a:spcPct val="133333"/>
              </a:lnSpc>
              <a:spcBef>
                <a:spcPts val="0"/>
              </a:spcBef>
              <a:spcAft>
                <a:spcPts val="0"/>
              </a:spcAft>
              <a:buSzPts val="1800"/>
              <a:buFont typeface="Open Sans"/>
              <a:buNone/>
            </a:pPr>
            <a:r>
              <a:rPr lang="pl-PL"/>
              <a:t>Ochrona zasobów naturalnych, takich jak czysta woda, powietrze, zielone przestrzenie, oraz minimalizacja zanieczyszczeń i emisji gazów cieplarnianych. Promowanie odnawialnych źródeł energii i recyklingu.</a:t>
            </a:r>
            <a:endParaRPr/>
          </a:p>
          <a:p>
            <a:pPr indent="-137685" lvl="0" marL="251985" rtl="0" algn="just">
              <a:lnSpc>
                <a:spcPct val="133333"/>
              </a:lnSpc>
              <a:spcBef>
                <a:spcPts val="0"/>
              </a:spcBef>
              <a:spcAft>
                <a:spcPts val="0"/>
              </a:spcAft>
              <a:buSzPts val="1800"/>
              <a:buFont typeface="Open Sans"/>
              <a:buNone/>
            </a:pPr>
            <a:r>
              <a:rPr b="1" lang="pl-PL"/>
              <a:t>Społeczność:</a:t>
            </a:r>
            <a:endParaRPr b="1"/>
          </a:p>
          <a:p>
            <a:pPr indent="-137685" lvl="0" marL="251985" rtl="0" algn="just">
              <a:lnSpc>
                <a:spcPct val="133333"/>
              </a:lnSpc>
              <a:spcBef>
                <a:spcPts val="0"/>
              </a:spcBef>
              <a:spcAft>
                <a:spcPts val="0"/>
              </a:spcAft>
              <a:buSzPts val="1800"/>
              <a:buFont typeface="Open Sans"/>
              <a:buNone/>
            </a:pPr>
            <a:r>
              <a:rPr lang="pl-PL"/>
              <a:t>Budowanie społeczności opartej na równości, integracji oraz bezpieczeństwie. Zapewnienie dostępu do edukacji, zdrowia, kultury i usług publicznych dla wszystkich mieszkańców. Walka z wykluczeniem społecznym.</a:t>
            </a:r>
            <a:endParaRPr/>
          </a:p>
          <a:p>
            <a:pPr indent="-137685" lvl="0" marL="251985" rtl="0" algn="just">
              <a:lnSpc>
                <a:spcPct val="133333"/>
              </a:lnSpc>
              <a:spcBef>
                <a:spcPts val="0"/>
              </a:spcBef>
              <a:spcAft>
                <a:spcPts val="0"/>
              </a:spcAft>
              <a:buSzPts val="1800"/>
              <a:buFont typeface="Open Sans"/>
              <a:buNone/>
            </a:pPr>
            <a:r>
              <a:rPr b="1" lang="pl-PL"/>
              <a:t>Gospodarka:</a:t>
            </a:r>
            <a:endParaRPr b="1"/>
          </a:p>
          <a:p>
            <a:pPr indent="-137685" lvl="0" marL="251985" rtl="0" algn="just">
              <a:lnSpc>
                <a:spcPct val="133333"/>
              </a:lnSpc>
              <a:spcBef>
                <a:spcPts val="0"/>
              </a:spcBef>
              <a:spcAft>
                <a:spcPts val="0"/>
              </a:spcAft>
              <a:buSzPts val="1800"/>
              <a:buFont typeface="Open Sans"/>
              <a:buNone/>
            </a:pPr>
            <a:r>
              <a:rPr lang="pl-PL"/>
              <a:t>Rozwój gospodarczy, który jest trwały i odpowiedzialny, generujący miejsca pracy, a jednocześnie nie degradujący środowiska. Wspieranie lokalnych przedsiębiorstw i innowacji.</a:t>
            </a:r>
            <a:endParaRPr/>
          </a:p>
          <a:p>
            <a:pPr indent="-137686" lvl="0" marL="251986" rtl="0" algn="l">
              <a:lnSpc>
                <a:spcPct val="133333"/>
              </a:lnSpc>
              <a:spcBef>
                <a:spcPts val="0"/>
              </a:spcBef>
              <a:spcAft>
                <a:spcPts val="0"/>
              </a:spcAft>
              <a:buSzPts val="1800"/>
              <a:buFont typeface="Open Sans"/>
              <a:buNone/>
            </a:pPr>
            <a:r>
              <a:t/>
            </a:r>
            <a:endParaRPr/>
          </a:p>
        </p:txBody>
      </p:sp>
      <p:sp>
        <p:nvSpPr>
          <p:cNvPr id="125" name="Google Shape;125;p15"/>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pl-PL" sz="1800" u="none" cap="none" strike="noStrike">
                <a:solidFill>
                  <a:schemeClr val="dk1"/>
                </a:solidFill>
                <a:latin typeface="Calibri"/>
                <a:ea typeface="Calibri"/>
                <a:cs typeface="Calibri"/>
                <a:sym typeface="Calibri"/>
              </a:rPr>
              <a:t>2025-03-31</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descr="Sustainable green eco city landscape in flat design vector illustration. (Dostarczone przez Getty Images)" id="130" name="Google Shape;130;p16"/>
          <p:cNvPicPr preferRelativeResize="0"/>
          <p:nvPr>
            <p:ph idx="2" type="pic"/>
          </p:nvPr>
        </p:nvPicPr>
        <p:blipFill rotWithShape="1">
          <a:blip r:embed="rId3">
            <a:alphaModFix/>
          </a:blip>
          <a:srcRect b="0" l="21127" r="21132" t="0"/>
          <a:stretch/>
        </p:blipFill>
        <p:spPr>
          <a:xfrm>
            <a:off x="0" y="0"/>
            <a:ext cx="6784973" cy="5221289"/>
          </a:xfrm>
          <a:prstGeom prst="rect">
            <a:avLst/>
          </a:prstGeom>
          <a:solidFill>
            <a:srgbClr val="F2F2F2"/>
          </a:solidFill>
          <a:ln>
            <a:noFill/>
          </a:ln>
        </p:spPr>
      </p:pic>
      <p:sp>
        <p:nvSpPr>
          <p:cNvPr id="131" name="Google Shape;131;p16"/>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Główne wyzwania miast w kontekście zrównoważonego rozwoju</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38" name="Google Shape;138;p17"/>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l">
              <a:spcBef>
                <a:spcPts val="1102"/>
              </a:spcBef>
              <a:spcAft>
                <a:spcPts val="0"/>
              </a:spcAft>
              <a:buSzPts val="1800"/>
              <a:buChar char="•"/>
            </a:pPr>
            <a:r>
              <a:rPr lang="pl-PL"/>
              <a:t>Zmiany klimatyczne i ich wpływ na infrastrukturę miejską (np. powodzie, susze).</a:t>
            </a:r>
            <a:endParaRPr/>
          </a:p>
          <a:p>
            <a:pPr indent="-342900" lvl="0" marL="457200" rtl="0" algn="l">
              <a:spcBef>
                <a:spcPts val="0"/>
              </a:spcBef>
              <a:spcAft>
                <a:spcPts val="0"/>
              </a:spcAft>
              <a:buSzPts val="1800"/>
              <a:buChar char="•"/>
            </a:pPr>
            <a:r>
              <a:rPr lang="pl-PL"/>
              <a:t>Nierówności społeczne i ekonomiczne w dostępie do usług i zasobów.</a:t>
            </a:r>
            <a:endParaRPr/>
          </a:p>
          <a:p>
            <a:pPr indent="-342900" lvl="0" marL="457200" rtl="0" algn="l">
              <a:spcBef>
                <a:spcPts val="0"/>
              </a:spcBef>
              <a:spcAft>
                <a:spcPts val="0"/>
              </a:spcAft>
              <a:buSzPts val="1800"/>
              <a:buChar char="•"/>
            </a:pPr>
            <a:r>
              <a:rPr lang="pl-PL"/>
              <a:t>Rosnąca liczba mieszkańców i presja na przestrzeń mieszkalną oraz transport.</a:t>
            </a:r>
            <a:endParaRPr/>
          </a:p>
          <a:p>
            <a:pPr indent="-342900" lvl="0" marL="457200" rtl="0" algn="l">
              <a:spcBef>
                <a:spcPts val="0"/>
              </a:spcBef>
              <a:spcAft>
                <a:spcPts val="0"/>
              </a:spcAft>
              <a:buSzPts val="1800"/>
              <a:buChar char="•"/>
            </a:pPr>
            <a:r>
              <a:rPr lang="pl-PL"/>
              <a:t>Zanieczyszczenie powietrza i hałas.</a:t>
            </a:r>
            <a:endParaRPr/>
          </a:p>
          <a:p>
            <a:pPr indent="0" lvl="0" marL="0" rtl="0" algn="l">
              <a:spcBef>
                <a:spcPts val="1102"/>
              </a:spcBef>
              <a:spcAft>
                <a:spcPts val="0"/>
              </a:spcAft>
              <a:buNone/>
            </a:pPr>
            <a:r>
              <a:t/>
            </a:r>
            <a:endParaRPr/>
          </a:p>
        </p:txBody>
      </p:sp>
      <p:sp>
        <p:nvSpPr>
          <p:cNvPr id="139" name="Google Shape;139;p1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descr="Sustainable green eco city landscape in flat design vector illustration. (Dostarczone przez Getty Images)" id="144" name="Google Shape;144;p18"/>
          <p:cNvPicPr preferRelativeResize="0"/>
          <p:nvPr>
            <p:ph idx="2" type="pic"/>
          </p:nvPr>
        </p:nvPicPr>
        <p:blipFill rotWithShape="1">
          <a:blip r:embed="rId3">
            <a:alphaModFix/>
          </a:blip>
          <a:srcRect b="0" l="21127" r="21132" t="0"/>
          <a:stretch/>
        </p:blipFill>
        <p:spPr>
          <a:xfrm>
            <a:off x="0" y="0"/>
            <a:ext cx="6784973" cy="5221289"/>
          </a:xfrm>
          <a:prstGeom prst="rect">
            <a:avLst/>
          </a:prstGeom>
          <a:solidFill>
            <a:srgbClr val="F2F2F2"/>
          </a:solidFill>
          <a:ln>
            <a:noFill/>
          </a:ln>
        </p:spPr>
      </p:pic>
      <p:sp>
        <p:nvSpPr>
          <p:cNvPr id="145" name="Google Shape;145;p18"/>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Narzędzia i strategie wspierające zrównoważony rozwój miast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52" name="Google Shape;152;p1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Planowanie przestrzenne</a:t>
            </a:r>
            <a:r>
              <a:rPr lang="pl-PL"/>
              <a:t>: Zintegrowane podejście do rozwoju przestrzeni miejskiej, które uwzględnia potrzeby środowiskowe, społeczne i ekonomiczne.</a:t>
            </a:r>
            <a:endParaRPr/>
          </a:p>
          <a:p>
            <a:pPr indent="0" lvl="0" marL="0" rtl="0" algn="just">
              <a:spcBef>
                <a:spcPts val="1102"/>
              </a:spcBef>
              <a:spcAft>
                <a:spcPts val="0"/>
              </a:spcAft>
              <a:buNone/>
            </a:pPr>
            <a:r>
              <a:rPr b="1" lang="pl-PL"/>
              <a:t>Zielona infrastruktura</a:t>
            </a:r>
            <a:r>
              <a:rPr lang="pl-PL"/>
              <a:t>: Tworzenie parków, ogrodów, zielonych dachów, które poprawiają jakość powietrza i retencję wody.</a:t>
            </a:r>
            <a:endParaRPr/>
          </a:p>
          <a:p>
            <a:pPr indent="0" lvl="0" marL="0" rtl="0" algn="just">
              <a:spcBef>
                <a:spcPts val="1102"/>
              </a:spcBef>
              <a:spcAft>
                <a:spcPts val="0"/>
              </a:spcAft>
              <a:buNone/>
            </a:pPr>
            <a:r>
              <a:rPr b="1" lang="pl-PL"/>
              <a:t>Transport zrównoważony</a:t>
            </a:r>
            <a:r>
              <a:rPr lang="pl-PL"/>
              <a:t>: Promowanie komunikacji publicznej, ścieżek rowerowych i ruchu pieszego jako alternatywy dla samochodów.</a:t>
            </a:r>
            <a:endParaRPr/>
          </a:p>
          <a:p>
            <a:pPr indent="0" lvl="0" marL="0" rtl="0" algn="just">
              <a:spcBef>
                <a:spcPts val="1102"/>
              </a:spcBef>
              <a:spcAft>
                <a:spcPts val="0"/>
              </a:spcAft>
              <a:buNone/>
            </a:pPr>
            <a:r>
              <a:rPr b="1" lang="pl-PL"/>
              <a:t>Edukacja i zaangażowanie społeczne</a:t>
            </a:r>
            <a:r>
              <a:rPr lang="pl-PL"/>
              <a:t>: Informowanie mieszkańców o korzyściach płynących ze zrównoważonego rozwoju oraz zachęcanie ich do udziału w lokalnych inicjatywach.</a:t>
            </a:r>
            <a:endParaRPr/>
          </a:p>
          <a:p>
            <a:pPr indent="0" lvl="0" marL="0" rtl="0" algn="l">
              <a:spcBef>
                <a:spcPts val="1102"/>
              </a:spcBef>
              <a:spcAft>
                <a:spcPts val="0"/>
              </a:spcAft>
              <a:buNone/>
            </a:pPr>
            <a:r>
              <a:t/>
            </a:r>
            <a:endParaRPr/>
          </a:p>
        </p:txBody>
      </p:sp>
      <p:sp>
        <p:nvSpPr>
          <p:cNvPr id="153" name="Google Shape;153;p1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descr="Sustainable green eco city landscape in flat design vector illustration. (Dostarczone przez Getty Images)" id="158" name="Google Shape;158;p20"/>
          <p:cNvPicPr preferRelativeResize="0"/>
          <p:nvPr>
            <p:ph idx="2" type="pic"/>
          </p:nvPr>
        </p:nvPicPr>
        <p:blipFill rotWithShape="1">
          <a:blip r:embed="rId3">
            <a:alphaModFix/>
          </a:blip>
          <a:srcRect b="0" l="21127" r="21132" t="0"/>
          <a:stretch/>
        </p:blipFill>
        <p:spPr>
          <a:xfrm>
            <a:off x="0" y="0"/>
            <a:ext cx="6784973" cy="5221289"/>
          </a:xfrm>
          <a:prstGeom prst="rect">
            <a:avLst/>
          </a:prstGeom>
          <a:solidFill>
            <a:srgbClr val="F2F2F2"/>
          </a:solidFill>
          <a:ln>
            <a:noFill/>
          </a:ln>
        </p:spPr>
      </p:pic>
      <p:sp>
        <p:nvSpPr>
          <p:cNvPr id="159" name="Google Shape;159;p20"/>
          <p:cNvSpPr txBox="1"/>
          <p:nvPr>
            <p:ph type="ctrTitle"/>
          </p:nvPr>
        </p:nvSpPr>
        <p:spPr>
          <a:xfrm>
            <a:off x="3172800" y="5355722"/>
            <a:ext cx="6133200" cy="8724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Rola studentów i przyszłych specjalistów</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